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1" r:id="rId5"/>
    <p:sldId id="259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 horzBarState="maximized">
    <p:restoredLeft sz="15560" autoAdjust="0"/>
    <p:restoredTop sz="94660"/>
  </p:normalViewPr>
  <p:slideViewPr>
    <p:cSldViewPr>
      <p:cViewPr varScale="1">
        <p:scale>
          <a:sx n="71" d="100"/>
          <a:sy n="71" d="100"/>
        </p:scale>
        <p:origin x="-11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C5D13-B7B7-4A71-A822-11097846B1E2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7BB6B-F9E4-4651-B386-21FD533DF8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C5D13-B7B7-4A71-A822-11097846B1E2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7BB6B-F9E4-4651-B386-21FD533DF8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C5D13-B7B7-4A71-A822-11097846B1E2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7BB6B-F9E4-4651-B386-21FD533DF8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C5D13-B7B7-4A71-A822-11097846B1E2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7BB6B-F9E4-4651-B386-21FD533DF8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C5D13-B7B7-4A71-A822-11097846B1E2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7BB6B-F9E4-4651-B386-21FD533DF8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C5D13-B7B7-4A71-A822-11097846B1E2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7BB6B-F9E4-4651-B386-21FD533DF8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C5D13-B7B7-4A71-A822-11097846B1E2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7BB6B-F9E4-4651-B386-21FD533DF8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C5D13-B7B7-4A71-A822-11097846B1E2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7BB6B-F9E4-4651-B386-21FD533DF8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C5D13-B7B7-4A71-A822-11097846B1E2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7BB6B-F9E4-4651-B386-21FD533DF8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C5D13-B7B7-4A71-A822-11097846B1E2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7BB6B-F9E4-4651-B386-21FD533DF8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C5D13-B7B7-4A71-A822-11097846B1E2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4E7BB6B-F9E4-4651-B386-21FD533DF8F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6BC5D13-B7B7-4A71-A822-11097846B1E2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4E7BB6B-F9E4-4651-B386-21FD533DF8FE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4786322"/>
            <a:ext cx="8253442" cy="1857388"/>
          </a:xfrm>
        </p:spPr>
        <p:txBody>
          <a:bodyPr>
            <a:normAutofit/>
          </a:bodyPr>
          <a:lstStyle/>
          <a:p>
            <a:pPr algn="l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Подготовила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профконсультант -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психолог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Тагирова Людмила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Александровна МБОУ «Гимназии №3 ЗМР РТ»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одзаголовок 1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" name="Содержимое 10" descr="31.jpg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334168" y="500042"/>
            <a:ext cx="8452678" cy="5072098"/>
          </a:xfrm>
        </p:spPr>
      </p:pic>
      <p:pic>
        <p:nvPicPr>
          <p:cNvPr id="4098" name="Picture 2" descr="C:\Users\User\Desktop\3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786642" y="-18145276"/>
            <a:ext cx="19050001" cy="1143000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571472" y="571480"/>
            <a:ext cx="778674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мире профессий . </a:t>
            </a:r>
            <a:r>
              <a:rPr lang="ru-RU" sz="3800" b="1" i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Условия труда.</a:t>
            </a:r>
            <a:endParaRPr lang="ru-RU" sz="3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642942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Условия труда –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необычные условия (Н)</a:t>
            </a:r>
            <a:endParaRPr lang="ru-RU" sz="3200" dirty="0"/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428596" y="1500174"/>
            <a:ext cx="8501122" cy="4824426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9. </a:t>
            </a:r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Промышленный </a:t>
            </a:r>
            <a:r>
              <a:rPr lang="ru-RU" sz="2000" b="1" u="sng" dirty="0" err="1" smtClean="0">
                <a:latin typeface="Times New Roman" pitchFamily="18" charset="0"/>
                <a:cs typeface="Times New Roman" pitchFamily="18" charset="0"/>
              </a:rPr>
              <a:t>альпенист</a:t>
            </a:r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работник профессионально выполняющий высотные работы, производимые в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безопорном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пространстве с использованием альпинистского снаряжения 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альпенистских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методов страховки.</a:t>
            </a:r>
            <a:r>
              <a:rPr lang="ru-RU" dirty="0" smtClean="0"/>
              <a:t> </a:t>
            </a:r>
            <a:r>
              <a:rPr lang="ru-RU" dirty="0" smtClean="0"/>
              <a:t> </a:t>
            </a:r>
          </a:p>
          <a:p>
            <a:pPr algn="just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10. </a:t>
            </a:r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Шахтер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специалист, добывающий подземные полезные ископаемые.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Трудятся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специальных сооружениях, расположенных под землёй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Так, существуют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специалисты: проходчики, горнорабочие, машинисты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подземные электрослесари.</a:t>
            </a:r>
          </a:p>
          <a:p>
            <a:pPr algn="just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11. </a:t>
            </a:r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Пожарный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помимо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участия в спасательных и противопожарных операциях,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несет повседневные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дежурства 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вахты. Участвуют  в спасательных работах, устраняют любые химические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радиологические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опасности,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эвакуируют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людей из опасной зоны,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ликвидируют очаги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возгорания.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12.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u="sng" dirty="0" smtClean="0">
                <a:latin typeface="Times New Roman" pitchFamily="18" charset="0"/>
                <a:cs typeface="Times New Roman" pitchFamily="18" charset="0"/>
              </a:rPr>
              <a:t>Маркшейдер или горный инженер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или техник, специалист по проведению пространственно-геометрических измерений в недрах земли и на соответствующих участках её поверхности с последующим отображением результатов измерений на планах, картах и разрезах при горных и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геолого-разведочных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работах.</a:t>
            </a: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28.jpg"/>
          <p:cNvPicPr>
            <a:picLocks noGrp="1" noChangeAspect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>
          <a:xfrm>
            <a:off x="500034" y="3214686"/>
            <a:ext cx="3762375" cy="28289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Содержимое 7" descr="27.jpg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4429124" y="3214686"/>
            <a:ext cx="4041775" cy="26839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4" name="Picture 2" descr="C:\Users\User\Desktop\суд 2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714356"/>
            <a:ext cx="8223677" cy="2143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 flipH="1">
            <a:off x="5072066" y="1857364"/>
            <a:ext cx="10001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13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86116" y="3571876"/>
            <a:ext cx="7143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14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786314" y="3286124"/>
            <a:ext cx="9286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15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85725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Условия труда –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повышенной моральной ответственности (М) 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428736"/>
            <a:ext cx="8401080" cy="4895864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13. </a:t>
            </a:r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Юрист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объединяет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всех людей, занимающихся разнородной профессиональной юридической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деятельностью судей, прокуроров, следователей, адвокатов, нотариусов. Это специалисты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 толкованию и применению законов, обеспечению законности в деятельности государственных органов, предприятий, учреждений, должностных лиц и граждан, вскрытию и установлению фактов правонарушений, определению меры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ответственности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 наказания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виновных.</a:t>
            </a:r>
          </a:p>
          <a:p>
            <a:pPr algn="just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14. </a:t>
            </a: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Социальный работник-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оказывает помощь и поддержку определенным незащищенным и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слабозащищенным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слоям населения. Главная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задача - улучшить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материально-бытовые условия жизни вверенных ему граждан, обеспечить их социально-правовую защиту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Проводит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приемы, беседы и консультации, осуществляет регулярные выезды на места нахождения подопечных, наблюдает за их жизнью и бытовыми условиями, производит покупку продуктов питания,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медикаментов. </a:t>
            </a:r>
          </a:p>
          <a:p>
            <a:pPr algn="just">
              <a:buNone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15. </a:t>
            </a:r>
            <a:r>
              <a:rPr lang="ru-RU" sz="2200" b="1" u="sng" dirty="0" smtClean="0">
                <a:latin typeface="Times New Roman" pitchFamily="18" charset="0"/>
                <a:cs typeface="Times New Roman" pitchFamily="18" charset="0"/>
              </a:rPr>
              <a:t>Врач-отоларинголог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это врач, который лечит больных с заболеваниями и расстройствами уха, носа,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горла.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Домашнее задание: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AutoNum type="arabicPeriod"/>
              <a:defRPr/>
            </a:pPr>
            <a:r>
              <a:rPr lang="ru-RU" sz="2800" i="1" dirty="0" smtClean="0"/>
              <a:t>Используй пирамиду Климову (см. п.2) подбери свои профессии и зашифруй их с помощью букв.</a:t>
            </a:r>
          </a:p>
          <a:p>
            <a:pPr marL="514350" indent="-514350">
              <a:buAutoNum type="arabicPeriod"/>
              <a:defRPr/>
            </a:pPr>
            <a:r>
              <a:rPr lang="ru-RU" sz="2800" b="1" i="1" dirty="0" smtClean="0"/>
              <a:t> </a:t>
            </a:r>
            <a:r>
              <a:rPr lang="ru-RU" sz="2800" b="1" i="1" dirty="0" smtClean="0"/>
              <a:t>         </a:t>
            </a:r>
          </a:p>
          <a:p>
            <a:pPr marL="514350" indent="-514350">
              <a:buNone/>
              <a:defRPr/>
            </a:pPr>
            <a:endParaRPr lang="ru-RU" sz="2800" b="1" dirty="0" smtClean="0"/>
          </a:p>
          <a:p>
            <a:pPr marL="514350" indent="-514350">
              <a:buAutoNum type="arabicPeriod"/>
              <a:defRPr/>
            </a:pPr>
            <a:endParaRPr lang="ru-RU" sz="2800" i="1" dirty="0" smtClean="0"/>
          </a:p>
          <a:p>
            <a:pPr marL="320040" indent="-320040">
              <a:buNone/>
              <a:defRPr/>
            </a:pPr>
            <a:r>
              <a:rPr lang="ru-RU" sz="2800" i="1" dirty="0" smtClean="0">
                <a:solidFill>
                  <a:schemeClr val="bg2">
                    <a:lumMod val="10000"/>
                    <a:lumOff val="90000"/>
                  </a:schemeClr>
                </a:solidFill>
              </a:rPr>
              <a:t>2. Подчеркнуть предпочтительные предметы, цели, средства, условия</a:t>
            </a:r>
          </a:p>
          <a:p>
            <a:pPr>
              <a:buNone/>
            </a:pPr>
            <a:r>
              <a:rPr lang="ru-RU" sz="2800" i="1" dirty="0" smtClean="0">
                <a:solidFill>
                  <a:schemeClr val="bg2">
                    <a:lumMod val="10000"/>
                    <a:lumOff val="90000"/>
                  </a:schemeClr>
                </a:solidFill>
              </a:rPr>
              <a:t>2. Подчеркнуть предпочтительные предметы, цели, средства, условия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00298" y="3357562"/>
            <a:ext cx="4000498" cy="64294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УСЛОВИЯ  ТРУДА  (Б, О, Н, М)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071670" y="3929067"/>
            <a:ext cx="4929188" cy="571504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СРЕДСТВА  ТРУДА  (Р, М, А, Ф)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571604" y="4500571"/>
            <a:ext cx="5643562" cy="57150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ЦЕЛИ  ТРУДА  (Г, П, И)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57224" y="5072074"/>
            <a:ext cx="7072313" cy="50006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ПРЕДМЕТ  ТРУДА  (Т, Ч, З, П, Х.о.)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Спасибо за работу.</a:t>
            </a:r>
            <a:endParaRPr lang="ru-RU" sz="4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 меня растут года, будет и семнадцать. </a:t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Где работать мне тогда, чем заниматься? 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500034" y="1855248"/>
            <a:ext cx="4143404" cy="4074082"/>
          </a:xfrm>
        </p:spPr>
        <p:txBody>
          <a:bodyPr/>
          <a:lstStyle/>
          <a:p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 сожалению, данный вопрос возникает не только у подростков, но и у людей уже имеющих профессиональное образование и даже опыт работы. </a:t>
            </a:r>
          </a:p>
          <a:p>
            <a:endParaRPr lang="ru-RU" dirty="0"/>
          </a:p>
        </p:txBody>
      </p:sp>
      <p:sp>
        <p:nvSpPr>
          <p:cNvPr id="14" name="Текст 13"/>
          <p:cNvSpPr>
            <a:spLocks noGrp="1"/>
          </p:cNvSpPr>
          <p:nvPr>
            <p:ph type="body" sz="half" idx="3"/>
          </p:nvPr>
        </p:nvSpPr>
        <p:spPr>
          <a:xfrm>
            <a:off x="3214678" y="4857760"/>
            <a:ext cx="5000628" cy="1285884"/>
          </a:xfrm>
        </p:spPr>
        <p:txBody>
          <a:bodyPr>
            <a:normAutofit fontScale="92500"/>
          </a:bodyPr>
          <a:lstStyle/>
          <a:p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В чем же причина? </a:t>
            </a:r>
          </a:p>
          <a:p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Почему наш первоначальный выбор не совпадает с нашими ожиданиями?</a:t>
            </a:r>
          </a:p>
          <a:p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Содержимое 11" descr="мир3.jp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5143504" y="2071678"/>
            <a:ext cx="3048000" cy="235915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Условия труда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-???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первую очередь необходимо знать: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что скрывается за названием профессии; 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каких условиях трудится тот или иной специалист;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содержание труда (чем занимается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специалист на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рабочем месте); 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какие требования предъявляет к человеку профессия (умения и навыки);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где можно обучиться этой профессии.</a:t>
            </a:r>
          </a:p>
          <a:p>
            <a:pPr>
              <a:buNone/>
            </a:pP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Сегодня мы попробуем ответить на первые три пункта.</a:t>
            </a:r>
          </a:p>
          <a:p>
            <a:pPr algn="ctr">
              <a:buNone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Итак: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96086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/>
              <a:t>Давайте разберемся:</a:t>
            </a:r>
            <a:endParaRPr lang="ru-RU" sz="32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935162"/>
          <a:ext cx="8229600" cy="39332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512616">
                <a:tc>
                  <a:txBody>
                    <a:bodyPr/>
                    <a:lstStyle/>
                    <a:p>
                      <a:pPr marL="342900" indent="-342900">
                        <a:buNone/>
                      </a:pPr>
                      <a:endParaRPr lang="ru-RU" dirty="0" smtClean="0"/>
                    </a:p>
                    <a:p>
                      <a:pPr marL="342900" indent="-342900">
                        <a:buNone/>
                      </a:pPr>
                      <a:r>
                        <a:rPr lang="ru-RU" dirty="0" smtClean="0"/>
                        <a:t>Условия труда</a:t>
                      </a:r>
                    </a:p>
                    <a:p>
                      <a:endParaRPr lang="ru-RU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Пример</a:t>
                      </a:r>
                    </a:p>
                    <a:p>
                      <a:endParaRPr lang="ru-RU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08066">
                <a:tc>
                  <a:txBody>
                    <a:bodyPr/>
                    <a:lstStyle/>
                    <a:p>
                      <a:pPr marL="342900" indent="-342900">
                        <a:buNone/>
                      </a:pPr>
                      <a:r>
                        <a:rPr lang="ru-RU" dirty="0" smtClean="0"/>
                        <a:t>1. БЫТОВОЙ</a:t>
                      </a:r>
                      <a:r>
                        <a:rPr lang="ru-RU" baseline="0" dirty="0" smtClean="0"/>
                        <a:t> МИКРОКЛИМАТ  (Б)</a:t>
                      </a: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i="1" dirty="0" smtClean="0"/>
                        <a:t>Обычный</a:t>
                      </a:r>
                      <a:r>
                        <a:rPr lang="ru-RU" i="1" baseline="0" dirty="0" smtClean="0"/>
                        <a:t> офис,  кабинет, </a:t>
                      </a: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i="1" baseline="0" dirty="0" smtClean="0"/>
                        <a:t>торговый зал</a:t>
                      </a:r>
                      <a:endParaRPr lang="ru-RU" i="1" dirty="0" smtClean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Лаборант, бухгалтер, продавец, ученый</a:t>
                      </a:r>
                    </a:p>
                    <a:p>
                      <a:endParaRPr lang="ru-RU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670245">
                <a:tc>
                  <a:txBody>
                    <a:bodyPr/>
                    <a:lstStyle/>
                    <a:p>
                      <a:pPr marL="342900" indent="-342900">
                        <a:buNone/>
                      </a:pPr>
                      <a:r>
                        <a:rPr lang="ru-RU" baseline="0" dirty="0" smtClean="0"/>
                        <a:t>2. ОТКРЫТЫЙ ВОЗДУХ  (О)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Агроном, </a:t>
                      </a:r>
                      <a:r>
                        <a:rPr lang="ru-RU" dirty="0" smtClean="0"/>
                        <a:t>фермер, кинолог</a:t>
                      </a:r>
                      <a:r>
                        <a:rPr lang="ru-RU" baseline="0" dirty="0" smtClean="0"/>
                        <a:t>, археолог, инспектор ГИБДД</a:t>
                      </a:r>
                      <a:endParaRPr lang="ru-RU" dirty="0" smtClean="0"/>
                    </a:p>
                  </a:txBody>
                  <a:tcPr/>
                </a:tc>
              </a:tr>
              <a:tr h="670245">
                <a:tc>
                  <a:txBody>
                    <a:bodyPr/>
                    <a:lstStyle/>
                    <a:p>
                      <a:pPr marL="342900" indent="-342900">
                        <a:buNone/>
                      </a:pPr>
                      <a:r>
                        <a:rPr lang="ru-RU" baseline="0" dirty="0" smtClean="0"/>
                        <a:t>3. НЕОБЫЧНЫЕ  УСЛОВИЯ (Н)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Шахтер, космонавт, подводник,</a:t>
                      </a:r>
                      <a:r>
                        <a:rPr lang="ru-RU" baseline="0" dirty="0" smtClean="0"/>
                        <a:t> промышленный альпинист</a:t>
                      </a:r>
                      <a:endParaRPr lang="ru-RU" dirty="0" smtClean="0"/>
                    </a:p>
                  </a:txBody>
                  <a:tcPr/>
                </a:tc>
              </a:tr>
              <a:tr h="670245">
                <a:tc>
                  <a:txBody>
                    <a:bodyPr/>
                    <a:lstStyle/>
                    <a:p>
                      <a:pPr marL="342900" indent="-342900">
                        <a:buNone/>
                      </a:pPr>
                      <a:r>
                        <a:rPr lang="ru-RU" baseline="0" dirty="0" smtClean="0"/>
                        <a:t>4.  ПОВЫШЕННАЯ  МОРАЛЬНАЯ  ОТВЕТСТВЕННОСТЬ  (М)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Учитель, врач, судья, охранник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1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71472" y="3357562"/>
            <a:ext cx="4038600" cy="275129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Содержимое 7" descr="23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857752" y="3429000"/>
            <a:ext cx="4038600" cy="271464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26" name="Picture 2" descr="D:\для 4 классов\картинки\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57752" y="857232"/>
            <a:ext cx="3834607" cy="228601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27" name="Picture 3" descr="D:\для 4 классов\картинки\1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28662" y="785794"/>
            <a:ext cx="3646142" cy="24288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1214414" y="2428868"/>
            <a:ext cx="8572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72066" y="2285992"/>
            <a:ext cx="89911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14348" y="4000504"/>
            <a:ext cx="5419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57818" y="4929198"/>
            <a:ext cx="6429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428604"/>
            <a:ext cx="8501122" cy="64294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Условия труда – большую часть времени на открытом  воздухе (О)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214422"/>
            <a:ext cx="8501122" cy="5214974"/>
          </a:xfrm>
        </p:spPr>
        <p:txBody>
          <a:bodyPr>
            <a:normAutofit fontScale="32500" lnSpcReduction="20000"/>
          </a:bodyPr>
          <a:lstStyle/>
          <a:p>
            <a:pPr algn="just">
              <a:lnSpc>
                <a:spcPct val="110000"/>
              </a:lnSpc>
              <a:buNone/>
            </a:pPr>
            <a:r>
              <a:rPr lang="ru-RU" sz="45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6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6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200" b="1" u="sng" dirty="0" smtClean="0">
                <a:latin typeface="Times New Roman" pitchFamily="18" charset="0"/>
                <a:cs typeface="Times New Roman" pitchFamily="18" charset="0"/>
              </a:rPr>
              <a:t>Кинолог </a:t>
            </a:r>
            <a:r>
              <a:rPr lang="ru-RU" sz="6200" dirty="0" smtClean="0">
                <a:latin typeface="Times New Roman" pitchFamily="18" charset="0"/>
                <a:cs typeface="Times New Roman" pitchFamily="18" charset="0"/>
              </a:rPr>
              <a:t>- это специалист, который разводит, содержит и дрессирует собак. Оказывают помощь правоохранительным органам и спасательным. Работают - в отделах УВД, таможенных и пограничных службах .</a:t>
            </a:r>
          </a:p>
          <a:p>
            <a:pPr algn="just">
              <a:buNone/>
            </a:pPr>
            <a:r>
              <a:rPr lang="ru-RU" sz="5000" b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6200" b="1" u="sng" dirty="0" smtClean="0">
                <a:latin typeface="Times New Roman" pitchFamily="18" charset="0"/>
                <a:cs typeface="Times New Roman" pitchFamily="18" charset="0"/>
              </a:rPr>
              <a:t>Археолог</a:t>
            </a:r>
            <a:r>
              <a:rPr lang="ru-RU" sz="6200" dirty="0" smtClean="0">
                <a:latin typeface="Times New Roman" pitchFamily="18" charset="0"/>
                <a:cs typeface="Times New Roman" pitchFamily="18" charset="0"/>
              </a:rPr>
              <a:t>- изучают культуру и быт древних цивилизаций, восстанавливая далекое прошлое по останкам, которые аккуратно раскапывают в пластах земли. Очень часто археологам приходится жить в палатках при различных погодных условиях.</a:t>
            </a:r>
          </a:p>
          <a:p>
            <a:pPr algn="just">
              <a:buNone/>
            </a:pPr>
            <a:r>
              <a:rPr lang="ru-RU" sz="5000" b="1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6200" b="1" u="sng" dirty="0" smtClean="0">
                <a:latin typeface="Times New Roman" pitchFamily="18" charset="0"/>
                <a:cs typeface="Times New Roman" pitchFamily="18" charset="0"/>
              </a:rPr>
              <a:t>Агроном</a:t>
            </a:r>
            <a:r>
              <a:rPr lang="ru-RU" sz="6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200" dirty="0" smtClean="0">
                <a:latin typeface="Times New Roman" pitchFamily="18" charset="0"/>
                <a:cs typeface="Times New Roman" pitchFamily="18" charset="0"/>
              </a:rPr>
              <a:t>-это</a:t>
            </a:r>
            <a:r>
              <a:rPr lang="ru-RU" sz="6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200" dirty="0" smtClean="0">
                <a:latin typeface="Times New Roman" pitchFamily="18" charset="0"/>
                <a:cs typeface="Times New Roman" pitchFamily="18" charset="0"/>
              </a:rPr>
              <a:t>специалист в области сельского хозяйства, осуществляет контроль за соблюдением техники выращивания овощей и фруктов и зерновых. Он следит за работой садоводов, механизаторов, отвечает за совершенствование научных разработок в области агрономии: эффективность удобрений, улучшение обработки плодородного грунта. Особенности профессии агронома подразумевают постоянное пребывание последнего на свежем воздухе.</a:t>
            </a:r>
          </a:p>
          <a:p>
            <a:pPr algn="just">
              <a:buNone/>
            </a:pPr>
            <a:r>
              <a:rPr lang="ru-RU" sz="6200" b="1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6200" b="1" u="sng" dirty="0" smtClean="0">
                <a:latin typeface="Times New Roman" pitchFamily="18" charset="0"/>
                <a:cs typeface="Times New Roman" pitchFamily="18" charset="0"/>
              </a:rPr>
              <a:t>Фермер</a:t>
            </a:r>
            <a:r>
              <a:rPr lang="ru-RU" sz="6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200" dirty="0" smtClean="0">
                <a:latin typeface="Times New Roman" pitchFamily="18" charset="0"/>
                <a:cs typeface="Times New Roman" pitchFamily="18" charset="0"/>
              </a:rPr>
              <a:t>– крестьянин или предприниматель владеющий или арендующий землю, Должен знать основы ветеринарии, чтобы немедленно оказать животному первую помощь, должен хорошо разбираться в сельскохозяйственной технике, знать экономику, и быть организатором.</a:t>
            </a:r>
          </a:p>
          <a:p>
            <a:pPr algn="just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Содержимое 8" descr="3.jpg"/>
          <p:cNvPicPr>
            <a:picLocks noGrp="1" noChangeAspect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>
          <a:xfrm>
            <a:off x="357158" y="3500438"/>
            <a:ext cx="4081241" cy="2714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Содержимое 11" descr="4.jpg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285720" y="428604"/>
            <a:ext cx="4000528" cy="3000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D:\для 4 классов\картинки\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00562" y="500042"/>
            <a:ext cx="3773919" cy="25069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D:\для 4 классов\картинки\17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00562" y="3000372"/>
            <a:ext cx="3571900" cy="32421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TextBox 14"/>
          <p:cNvSpPr txBox="1"/>
          <p:nvPr/>
        </p:nvSpPr>
        <p:spPr>
          <a:xfrm>
            <a:off x="357158" y="2571744"/>
            <a:ext cx="4704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286644" y="1071546"/>
            <a:ext cx="2857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85786" y="5072074"/>
            <a:ext cx="5715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7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072330" y="5429264"/>
            <a:ext cx="428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8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704088"/>
            <a:ext cx="8186766" cy="796086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Условия труда –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бытовой микроклимат (Б) </a:t>
            </a:r>
            <a:endParaRPr lang="ru-RU" sz="2400" b="1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28596" y="1643050"/>
            <a:ext cx="8429684" cy="468155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5. 6.  </a:t>
            </a:r>
            <a:r>
              <a:rPr lang="ru-RU" sz="2000" b="1" u="sng" dirty="0" err="1" smtClean="0">
                <a:latin typeface="Times New Roman" pitchFamily="18" charset="0"/>
                <a:cs typeface="Times New Roman" pitchFamily="18" charset="0"/>
              </a:rPr>
              <a:t>Бариста</a:t>
            </a:r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 (бармен)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человек, работающий за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барной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стойкой»,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кофевар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или человек работающий с напитками: алкоголем 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коктелями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Архивариус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это хранитель или сотрудник архива. Архивариус востребован везде, где есть большой документооборот: в страховых и финансовых компаниях, банках, на государственных предприятиях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8. </a:t>
            </a:r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Модельер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занимаются изготовлением моделей костюмов, придумывают новые образы и разрабатывают современные технологии моделирования.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Первое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время они должны быть готовы к работе на швейном производстве или в салонах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мод, а получив опыт уже могут пригласить и в дома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моды, ателье, предприятия легкой промышленности, занимающиеся пошивом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одежды, консультантом в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модных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журналах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20.jpg"/>
          <p:cNvPicPr>
            <a:picLocks noGrp="1" noChangeAspect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>
          <a:xfrm>
            <a:off x="571472" y="3643314"/>
            <a:ext cx="4167216" cy="2500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 descr="D:\для 4 классов\картинки\2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3929066"/>
            <a:ext cx="4340502" cy="2143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Содержимое 13" descr="23.jpeg"/>
          <p:cNvPicPr>
            <a:picLocks noGrp="1" noChangeAspect="1"/>
          </p:cNvPicPr>
          <p:nvPr>
            <p:ph sz="quarter" idx="4"/>
          </p:nvPr>
        </p:nvPicPr>
        <p:blipFill>
          <a:blip r:embed="rId4" cstate="print"/>
          <a:stretch>
            <a:fillRect/>
          </a:stretch>
        </p:blipFill>
        <p:spPr>
          <a:xfrm>
            <a:off x="428596" y="642918"/>
            <a:ext cx="4071966" cy="30539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3" name="Picture 5" descr="D:\для 4 классов\картинки\25.jpe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00562" y="642918"/>
            <a:ext cx="4097327" cy="31424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TextBox 16"/>
          <p:cNvSpPr txBox="1"/>
          <p:nvPr/>
        </p:nvSpPr>
        <p:spPr>
          <a:xfrm>
            <a:off x="571472" y="2714620"/>
            <a:ext cx="4704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9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857752" y="2857497"/>
            <a:ext cx="8572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14348" y="4143380"/>
            <a:ext cx="8572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11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 flipH="1">
            <a:off x="7786710" y="4214818"/>
            <a:ext cx="8572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12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231</TotalTime>
  <Words>712</Words>
  <Application>Microsoft Office PowerPoint</Application>
  <PresentationFormat>Экран (4:3)</PresentationFormat>
  <Paragraphs>81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Поток</vt:lpstr>
      <vt:lpstr>Подготовила: профконсультант - психолог Тагирова Людмила Александровна МБОУ «Гимназии №3 ЗМР РТ»</vt:lpstr>
      <vt:lpstr>У меня растут года, будет и семнадцать.  Где работать мне тогда, чем заниматься? </vt:lpstr>
      <vt:lpstr>Условия труда -???</vt:lpstr>
      <vt:lpstr>Давайте разберемся:</vt:lpstr>
      <vt:lpstr>Слайд 5</vt:lpstr>
      <vt:lpstr>Условия труда – большую часть времени на открытом  воздухе (О)</vt:lpstr>
      <vt:lpstr>Слайд 7</vt:lpstr>
      <vt:lpstr>Условия труда – бытовой микроклимат (Б) </vt:lpstr>
      <vt:lpstr>Слайд 9</vt:lpstr>
      <vt:lpstr>Условия труда – необычные условия (Н)</vt:lpstr>
      <vt:lpstr>Слайд 11</vt:lpstr>
      <vt:lpstr>Условия труда – повышенной моральной ответственности (М) </vt:lpstr>
      <vt:lpstr>Домашнее задание: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Подготовила: профконсультант-психолг Тагирова Лю</dc:title>
  <dc:creator>tagirova.l</dc:creator>
  <cp:lastModifiedBy>User</cp:lastModifiedBy>
  <cp:revision>26</cp:revision>
  <dcterms:created xsi:type="dcterms:W3CDTF">2020-05-21T13:54:46Z</dcterms:created>
  <dcterms:modified xsi:type="dcterms:W3CDTF">2020-05-22T19:00:57Z</dcterms:modified>
</cp:coreProperties>
</file>